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468" r:id="rId2"/>
    <p:sldId id="498" r:id="rId3"/>
    <p:sldId id="499" r:id="rId4"/>
    <p:sldId id="259" r:id="rId5"/>
    <p:sldId id="501" r:id="rId6"/>
    <p:sldId id="502" r:id="rId7"/>
    <p:sldId id="500" r:id="rId8"/>
    <p:sldId id="264"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EA3EFA"/>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A5938-EE25-1771-87B3-472A28D972DA}" v="5" dt="2024-04-09T02:11:57.701"/>
    <p1510:client id="{3F2D70C5-8266-21CF-5504-73641062661B}" v="62" dt="2024-04-07T19:24:46.9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autoAdjust="0"/>
  </p:normalViewPr>
  <p:slideViewPr>
    <p:cSldViewPr snapToGrid="0">
      <p:cViewPr varScale="1">
        <p:scale>
          <a:sx n="98" d="100"/>
          <a:sy n="98" d="100"/>
        </p:scale>
        <p:origin x="23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 David Rivera Quintero" userId="S::julian_driveraq@soy.sena.edu.co::d8c9e4db-ae43-471d-8d89-be193bbae936" providerId="AD" clId="Web-{3F2D70C5-8266-21CF-5504-73641062661B}"/>
    <pc:docChg chg="modSld">
      <pc:chgData name="Julian David Rivera Quintero" userId="S::julian_driveraq@soy.sena.edu.co::d8c9e4db-ae43-471d-8d89-be193bbae936" providerId="AD" clId="Web-{3F2D70C5-8266-21CF-5504-73641062661B}" dt="2024-04-07T19:24:46.972" v="59" actId="20577"/>
      <pc:docMkLst>
        <pc:docMk/>
      </pc:docMkLst>
      <pc:sldChg chg="modSp">
        <pc:chgData name="Julian David Rivera Quintero" userId="S::julian_driveraq@soy.sena.edu.co::d8c9e4db-ae43-471d-8d89-be193bbae936" providerId="AD" clId="Web-{3F2D70C5-8266-21CF-5504-73641062661B}" dt="2024-04-07T19:13:30.912" v="9" actId="20577"/>
        <pc:sldMkLst>
          <pc:docMk/>
          <pc:sldMk cId="0" sldId="259"/>
        </pc:sldMkLst>
        <pc:spChg chg="mod">
          <ac:chgData name="Julian David Rivera Quintero" userId="S::julian_driveraq@soy.sena.edu.co::d8c9e4db-ae43-471d-8d89-be193bbae936" providerId="AD" clId="Web-{3F2D70C5-8266-21CF-5504-73641062661B}" dt="2024-04-07T19:13:30.912" v="9" actId="20577"/>
          <ac:spMkLst>
            <pc:docMk/>
            <pc:sldMk cId="0" sldId="259"/>
            <ac:spMk id="55" creationId="{00000000-0000-0000-0000-000000000000}"/>
          </ac:spMkLst>
        </pc:spChg>
      </pc:sldChg>
      <pc:sldChg chg="modSp">
        <pc:chgData name="Julian David Rivera Quintero" userId="S::julian_driveraq@soy.sena.edu.co::d8c9e4db-ae43-471d-8d89-be193bbae936" providerId="AD" clId="Web-{3F2D70C5-8266-21CF-5504-73641062661B}" dt="2024-04-07T19:24:46.972" v="59" actId="20577"/>
        <pc:sldMkLst>
          <pc:docMk/>
          <pc:sldMk cId="685387458" sldId="499"/>
        </pc:sldMkLst>
        <pc:spChg chg="mod">
          <ac:chgData name="Julian David Rivera Quintero" userId="S::julian_driveraq@soy.sena.edu.co::d8c9e4db-ae43-471d-8d89-be193bbae936" providerId="AD" clId="Web-{3F2D70C5-8266-21CF-5504-73641062661B}" dt="2024-04-07T19:24:39.659" v="57" actId="20577"/>
          <ac:spMkLst>
            <pc:docMk/>
            <pc:sldMk cId="685387458" sldId="499"/>
            <ac:spMk id="4" creationId="{EE37A3CD-1BAC-6175-4755-9AC66A46B6FF}"/>
          </ac:spMkLst>
        </pc:spChg>
        <pc:spChg chg="mod">
          <ac:chgData name="Julian David Rivera Quintero" userId="S::julian_driveraq@soy.sena.edu.co::d8c9e4db-ae43-471d-8d89-be193bbae936" providerId="AD" clId="Web-{3F2D70C5-8266-21CF-5504-73641062661B}" dt="2024-04-07T19:24:46.972" v="59" actId="20577"/>
          <ac:spMkLst>
            <pc:docMk/>
            <pc:sldMk cId="685387458" sldId="499"/>
            <ac:spMk id="5" creationId="{002B054C-0D97-9DDD-8486-F0B9A4BB44AF}"/>
          </ac:spMkLst>
        </pc:spChg>
      </pc:sldChg>
      <pc:sldChg chg="modSp">
        <pc:chgData name="Julian David Rivera Quintero" userId="S::julian_driveraq@soy.sena.edu.co::d8c9e4db-ae43-471d-8d89-be193bbae936" providerId="AD" clId="Web-{3F2D70C5-8266-21CF-5504-73641062661B}" dt="2024-04-07T19:23:24.986" v="55" actId="20577"/>
        <pc:sldMkLst>
          <pc:docMk/>
          <pc:sldMk cId="1797058519" sldId="500"/>
        </pc:sldMkLst>
        <pc:spChg chg="mod">
          <ac:chgData name="Julian David Rivera Quintero" userId="S::julian_driveraq@soy.sena.edu.co::d8c9e4db-ae43-471d-8d89-be193bbae936" providerId="AD" clId="Web-{3F2D70C5-8266-21CF-5504-73641062661B}" dt="2024-04-07T19:23:24.986" v="55" actId="20577"/>
          <ac:spMkLst>
            <pc:docMk/>
            <pc:sldMk cId="1797058519" sldId="500"/>
            <ac:spMk id="2" creationId="{1D86965B-A759-A85E-122E-8BF225B5B354}"/>
          </ac:spMkLst>
        </pc:spChg>
      </pc:sldChg>
      <pc:sldChg chg="modSp">
        <pc:chgData name="Julian David Rivera Quintero" userId="S::julian_driveraq@soy.sena.edu.co::d8c9e4db-ae43-471d-8d89-be193bbae936" providerId="AD" clId="Web-{3F2D70C5-8266-21CF-5504-73641062661B}" dt="2024-04-07T19:17:36.714" v="16" actId="1076"/>
        <pc:sldMkLst>
          <pc:docMk/>
          <pc:sldMk cId="1500403096" sldId="501"/>
        </pc:sldMkLst>
        <pc:spChg chg="mod">
          <ac:chgData name="Julian David Rivera Quintero" userId="S::julian_driveraq@soy.sena.edu.co::d8c9e4db-ae43-471d-8d89-be193bbae936" providerId="AD" clId="Web-{3F2D70C5-8266-21CF-5504-73641062661B}" dt="2024-04-07T19:17:36.714" v="16" actId="1076"/>
          <ac:spMkLst>
            <pc:docMk/>
            <pc:sldMk cId="1500403096" sldId="501"/>
            <ac:spMk id="3" creationId="{F62F253B-F0B5-72CF-53D9-744F775D8D37}"/>
          </ac:spMkLst>
        </pc:spChg>
      </pc:sldChg>
      <pc:sldChg chg="modSp">
        <pc:chgData name="Julian David Rivera Quintero" userId="S::julian_driveraq@soy.sena.edu.co::d8c9e4db-ae43-471d-8d89-be193bbae936" providerId="AD" clId="Web-{3F2D70C5-8266-21CF-5504-73641062661B}" dt="2024-04-07T19:21:51.515" v="53" actId="14100"/>
        <pc:sldMkLst>
          <pc:docMk/>
          <pc:sldMk cId="3916050942" sldId="502"/>
        </pc:sldMkLst>
        <pc:spChg chg="mod">
          <ac:chgData name="Julian David Rivera Quintero" userId="S::julian_driveraq@soy.sena.edu.co::d8c9e4db-ae43-471d-8d89-be193bbae936" providerId="AD" clId="Web-{3F2D70C5-8266-21CF-5504-73641062661B}" dt="2024-04-07T19:21:51.515" v="53" actId="14100"/>
          <ac:spMkLst>
            <pc:docMk/>
            <pc:sldMk cId="3916050942" sldId="502"/>
            <ac:spMk id="55" creationId="{00000000-0000-0000-0000-000000000000}"/>
          </ac:spMkLst>
        </pc:spChg>
        <pc:picChg chg="mod">
          <ac:chgData name="Julian David Rivera Quintero" userId="S::julian_driveraq@soy.sena.edu.co::d8c9e4db-ae43-471d-8d89-be193bbae936" providerId="AD" clId="Web-{3F2D70C5-8266-21CF-5504-73641062661B}" dt="2024-04-07T19:19:22.169" v="32" actId="1076"/>
          <ac:picMkLst>
            <pc:docMk/>
            <pc:sldMk cId="3916050942" sldId="502"/>
            <ac:picMk id="4" creationId="{07E0F66E-425E-4E83-A8AE-F6B66F5BCCB9}"/>
          </ac:picMkLst>
        </pc:picChg>
      </pc:sldChg>
    </pc:docChg>
  </pc:docChgLst>
  <pc:docChgLst>
    <pc:chgData name="Julian David Rivera Quintero" userId="S::julian_driveraq@soy.sena.edu.co::d8c9e4db-ae43-471d-8d89-be193bbae936" providerId="AD" clId="Web-{3D6A5938-EE25-1771-87B3-472A28D972DA}"/>
    <pc:docChg chg="modSld">
      <pc:chgData name="Julian David Rivera Quintero" userId="S::julian_driveraq@soy.sena.edu.co::d8c9e4db-ae43-471d-8d89-be193bbae936" providerId="AD" clId="Web-{3D6A5938-EE25-1771-87B3-472A28D972DA}" dt="2024-04-09T02:11:57.701" v="3" actId="1076"/>
      <pc:docMkLst>
        <pc:docMk/>
      </pc:docMkLst>
      <pc:sldChg chg="modSp">
        <pc:chgData name="Julian David Rivera Quintero" userId="S::julian_driveraq@soy.sena.edu.co::d8c9e4db-ae43-471d-8d89-be193bbae936" providerId="AD" clId="Web-{3D6A5938-EE25-1771-87B3-472A28D972DA}" dt="2024-04-09T02:11:57.701" v="3" actId="1076"/>
        <pc:sldMkLst>
          <pc:docMk/>
          <pc:sldMk cId="1500403096" sldId="501"/>
        </pc:sldMkLst>
        <pc:spChg chg="mod">
          <ac:chgData name="Julian David Rivera Quintero" userId="S::julian_driveraq@soy.sena.edu.co::d8c9e4db-ae43-471d-8d89-be193bbae936" providerId="AD" clId="Web-{3D6A5938-EE25-1771-87B3-472A28D972DA}" dt="2024-04-09T02:11:57.701" v="3" actId="1076"/>
          <ac:spMkLst>
            <pc:docMk/>
            <pc:sldMk cId="1500403096" sldId="501"/>
            <ac:spMk id="3" creationId="{F62F253B-F0B5-72CF-53D9-744F775D8D37}"/>
          </ac:spMkLst>
        </pc:spChg>
      </pc:sldChg>
    </pc:docChg>
  </pc:docChgLst>
  <pc:docChgLst>
    <pc:chgData name="Santiago Prieto Ávila" userId="S::santiago_prietoa@soy.sena.edu.co::152b500b-0aaf-4258-997a-4569934457e1" providerId="AD" clId="Web-{4F4FCA21-FCCD-6307-93C9-5FEE18AB16F4}"/>
    <pc:docChg chg="modSld">
      <pc:chgData name="Santiago Prieto Ávila" userId="S::santiago_prietoa@soy.sena.edu.co::152b500b-0aaf-4258-997a-4569934457e1" providerId="AD" clId="Web-{4F4FCA21-FCCD-6307-93C9-5FEE18AB16F4}" dt="2024-04-02T03:02:51.640" v="57" actId="1076"/>
      <pc:docMkLst>
        <pc:docMk/>
      </pc:docMkLst>
      <pc:sldChg chg="addSp delSp modSp">
        <pc:chgData name="Santiago Prieto Ávila" userId="S::santiago_prietoa@soy.sena.edu.co::152b500b-0aaf-4258-997a-4569934457e1" providerId="AD" clId="Web-{4F4FCA21-FCCD-6307-93C9-5FEE18AB16F4}" dt="2024-04-02T03:02:51.640" v="57" actId="1076"/>
        <pc:sldMkLst>
          <pc:docMk/>
          <pc:sldMk cId="3079616696" sldId="468"/>
        </pc:sldMkLst>
        <pc:spChg chg="mod">
          <ac:chgData name="Santiago Prieto Ávila" userId="S::santiago_prietoa@soy.sena.edu.co::152b500b-0aaf-4258-997a-4569934457e1" providerId="AD" clId="Web-{4F4FCA21-FCCD-6307-93C9-5FEE18AB16F4}" dt="2024-04-02T03:02:51.640" v="57" actId="1076"/>
          <ac:spMkLst>
            <pc:docMk/>
            <pc:sldMk cId="3079616696" sldId="468"/>
            <ac:spMk id="7" creationId="{00000000-0000-0000-0000-000000000000}"/>
          </ac:spMkLst>
        </pc:spChg>
        <pc:picChg chg="add del">
          <ac:chgData name="Santiago Prieto Ávila" userId="S::santiago_prietoa@soy.sena.edu.co::152b500b-0aaf-4258-997a-4569934457e1" providerId="AD" clId="Web-{4F4FCA21-FCCD-6307-93C9-5FEE18AB16F4}" dt="2024-04-02T03:01:35.591" v="42"/>
          <ac:picMkLst>
            <pc:docMk/>
            <pc:sldMk cId="3079616696" sldId="468"/>
            <ac:picMk id="4" creationId="{EBAB6C0F-87E7-582F-E2ED-6599AD5CEEEC}"/>
          </ac:picMkLst>
        </pc:picChg>
      </pc:sldChg>
      <pc:sldChg chg="modSp">
        <pc:chgData name="Santiago Prieto Ávila" userId="S::santiago_prietoa@soy.sena.edu.co::152b500b-0aaf-4258-997a-4569934457e1" providerId="AD" clId="Web-{4F4FCA21-FCCD-6307-93C9-5FEE18AB16F4}" dt="2024-04-02T03:02:07.107" v="49" actId="14100"/>
        <pc:sldMkLst>
          <pc:docMk/>
          <pc:sldMk cId="2099732435" sldId="498"/>
        </pc:sldMkLst>
        <pc:spChg chg="mod">
          <ac:chgData name="Santiago Prieto Ávila" userId="S::santiago_prietoa@soy.sena.edu.co::152b500b-0aaf-4258-997a-4569934457e1" providerId="AD" clId="Web-{4F4FCA21-FCCD-6307-93C9-5FEE18AB16F4}" dt="2024-04-02T03:01:56.076" v="48" actId="14100"/>
          <ac:spMkLst>
            <pc:docMk/>
            <pc:sldMk cId="2099732435" sldId="498"/>
            <ac:spMk id="4" creationId="{98F10EA2-64C9-3AA1-EC41-B0DAC0BDF88A}"/>
          </ac:spMkLst>
        </pc:spChg>
        <pc:picChg chg="mod">
          <ac:chgData name="Santiago Prieto Ávila" userId="S::santiago_prietoa@soy.sena.edu.co::152b500b-0aaf-4258-997a-4569934457e1" providerId="AD" clId="Web-{4F4FCA21-FCCD-6307-93C9-5FEE18AB16F4}" dt="2024-04-02T03:02:07.107" v="49" actId="14100"/>
          <ac:picMkLst>
            <pc:docMk/>
            <pc:sldMk cId="2099732435" sldId="498"/>
            <ac:picMk id="5" creationId="{2A9ED748-8F25-A8B1-9D84-CD8E3835D9B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8/04/2024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8/04/2024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83062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512304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s-CO" sz="1800" b="0" strike="noStrike" spc="-1">
              <a:solidFill>
                <a:schemeClr val="dk1"/>
              </a:solidFill>
              <a:latin typeface="Calibri"/>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CO" sz="3200" b="0" strike="noStrike" spc="-1">
              <a:solidFill>
                <a:srgbClr val="000000"/>
              </a:solidFill>
              <a:latin typeface="Arial"/>
            </a:endParaRPr>
          </a:p>
        </p:txBody>
      </p:sp>
      <p:sp>
        <p:nvSpPr>
          <p:cNvPr id="2" name="PlaceHolder 3"/>
          <p:cNvSpPr>
            <a:spLocks noGrp="1"/>
          </p:cNvSpPr>
          <p:nvPr>
            <p:ph type="ftr" idx="2"/>
          </p:nvPr>
        </p:nvSpPr>
        <p:spPr/>
        <p:txBody>
          <a:bodyPr/>
          <a:lstStyle/>
          <a:p>
            <a:r>
              <a:t>Footer</a:t>
            </a:r>
          </a:p>
        </p:txBody>
      </p:sp>
      <p:sp>
        <p:nvSpPr>
          <p:cNvPr id="3" name="PlaceHolder 4"/>
          <p:cNvSpPr>
            <a:spLocks noGrp="1"/>
          </p:cNvSpPr>
          <p:nvPr>
            <p:ph type="sldNum" idx="3"/>
          </p:nvPr>
        </p:nvSpPr>
        <p:spPr/>
        <p:txBody>
          <a:bodyPr/>
          <a:lstStyle/>
          <a:p>
            <a:fld id="{601B7E6A-1A37-4E95-9845-FECB8E068378}" type="slidenum">
              <a:t>‹Nº›</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422727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8/04/2024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8/04/2024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Texto&#10;&#10;Descripción generada automáticamente">
            <a:extLst>
              <a:ext uri="{FF2B5EF4-FFF2-40B4-BE49-F238E27FC236}">
                <a16:creationId xmlns:a16="http://schemas.microsoft.com/office/drawing/2014/main" id="{EBAB6C0F-87E7-582F-E2ED-6599AD5CEEEC}"/>
              </a:ext>
            </a:extLst>
          </p:cNvPr>
          <p:cNvPicPr>
            <a:picLocks noChangeAspect="1"/>
          </p:cNvPicPr>
          <p:nvPr/>
        </p:nvPicPr>
        <p:blipFill rotWithShape="1">
          <a:blip r:embed="rId3"/>
          <a:srcRect t="4440" r="2" b="2"/>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uadroTexto 6"/>
          <p:cNvSpPr txBox="1"/>
          <p:nvPr/>
        </p:nvSpPr>
        <p:spPr>
          <a:xfrm>
            <a:off x="477981" y="1198563"/>
            <a:ext cx="3997960" cy="35089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b="1" dirty="0">
                <a:solidFill>
                  <a:schemeClr val="bg1"/>
                </a:solidFill>
                <a:latin typeface="+mj-lt"/>
                <a:ea typeface="+mj-ea"/>
                <a:cs typeface="+mj-cs"/>
              </a:rPr>
              <a:t>Desarrollo de un </a:t>
            </a:r>
            <a:r>
              <a:rPr lang="en-US" sz="4100" b="1" dirty="0" err="1">
                <a:solidFill>
                  <a:schemeClr val="bg1"/>
                </a:solidFill>
                <a:latin typeface="+mj-lt"/>
                <a:ea typeface="+mj-ea"/>
                <a:cs typeface="+mj-cs"/>
              </a:rPr>
              <a:t>sistema</a:t>
            </a:r>
            <a:r>
              <a:rPr lang="en-US" sz="4100" b="1" dirty="0">
                <a:solidFill>
                  <a:schemeClr val="bg1"/>
                </a:solidFill>
                <a:latin typeface="+mj-lt"/>
                <a:ea typeface="+mj-ea"/>
                <a:cs typeface="+mj-cs"/>
              </a:rPr>
              <a:t> de gestion de </a:t>
            </a:r>
            <a:r>
              <a:rPr lang="en-US" sz="4100" b="1" dirty="0" err="1">
                <a:solidFill>
                  <a:schemeClr val="bg1"/>
                </a:solidFill>
                <a:latin typeface="+mj-lt"/>
                <a:ea typeface="+mj-ea"/>
                <a:cs typeface="+mj-cs"/>
              </a:rPr>
              <a:t>inventario</a:t>
            </a:r>
            <a:r>
              <a:rPr lang="en-US" sz="4100" b="1" dirty="0">
                <a:solidFill>
                  <a:schemeClr val="bg1"/>
                </a:solidFill>
                <a:latin typeface="+mj-lt"/>
                <a:ea typeface="+mj-ea"/>
                <a:cs typeface="+mj-cs"/>
              </a:rPr>
              <a:t>  para la </a:t>
            </a:r>
            <a:r>
              <a:rPr lang="en-US" sz="4100" b="1" dirty="0" err="1">
                <a:solidFill>
                  <a:schemeClr val="bg1"/>
                </a:solidFill>
                <a:latin typeface="+mj-lt"/>
                <a:ea typeface="+mj-ea"/>
                <a:cs typeface="+mj-cs"/>
              </a:rPr>
              <a:t>empresa</a:t>
            </a:r>
            <a:r>
              <a:rPr lang="en-US" sz="4100" b="1" dirty="0">
                <a:solidFill>
                  <a:schemeClr val="bg1"/>
                </a:solidFill>
                <a:latin typeface="+mj-lt"/>
                <a:ea typeface="+mj-ea"/>
                <a:cs typeface="+mj-cs"/>
              </a:rPr>
              <a:t> </a:t>
            </a:r>
            <a:r>
              <a:rPr lang="en-US" sz="4100" b="1" dirty="0" err="1">
                <a:solidFill>
                  <a:schemeClr val="bg1"/>
                </a:solidFill>
                <a:latin typeface="+mj-lt"/>
                <a:ea typeface="+mj-ea"/>
                <a:cs typeface="+mj-cs"/>
              </a:rPr>
              <a:t>SIONFashionShop</a:t>
            </a:r>
            <a:endParaRPr lang="es-ES" dirty="0" err="1">
              <a:solidFill>
                <a:schemeClr val="bg1"/>
              </a:solidFill>
              <a:ea typeface="Calibri" panose="020F0502020204030204"/>
              <a:cs typeface="Calibri" panose="020F0502020204030204"/>
            </a:endParaRP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Texto&#10;&#10;Descripción generada automáticamente">
            <a:extLst>
              <a:ext uri="{FF2B5EF4-FFF2-40B4-BE49-F238E27FC236}">
                <a16:creationId xmlns:a16="http://schemas.microsoft.com/office/drawing/2014/main" id="{2A9ED748-8F25-A8B1-9D84-CD8E3835D9B2}"/>
              </a:ext>
            </a:extLst>
          </p:cNvPr>
          <p:cNvPicPr>
            <a:picLocks noChangeAspect="1"/>
          </p:cNvPicPr>
          <p:nvPr/>
        </p:nvPicPr>
        <p:blipFill rotWithShape="1">
          <a:blip r:embed="rId3"/>
          <a:srcRect t="4440" r="2" b="2"/>
          <a:stretch/>
        </p:blipFill>
        <p:spPr>
          <a:xfrm>
            <a:off x="3523488" y="10"/>
            <a:ext cx="88463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2">
            <a:extLst>
              <a:ext uri="{FF2B5EF4-FFF2-40B4-BE49-F238E27FC236}">
                <a16:creationId xmlns:a16="http://schemas.microsoft.com/office/drawing/2014/main" id="{66D04A5A-19A9-0ACE-6D0F-5E02EDC9D1D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mj-lt"/>
                <a:ea typeface="+mj-ea"/>
                <a:cs typeface="+mj-cs"/>
              </a:rPr>
              <a:t>SION</a:t>
            </a:r>
            <a:endParaRPr lang="es-ES" dirty="0"/>
          </a:p>
          <a:p>
            <a:pPr>
              <a:lnSpc>
                <a:spcPct val="90000"/>
              </a:lnSpc>
              <a:spcBef>
                <a:spcPct val="0"/>
              </a:spcBef>
              <a:spcAft>
                <a:spcPts val="600"/>
              </a:spcAft>
            </a:pPr>
            <a:r>
              <a:rPr lang="en-US" sz="4800" dirty="0">
                <a:solidFill>
                  <a:schemeClr val="bg1"/>
                </a:solidFill>
                <a:latin typeface="+mj-lt"/>
                <a:ea typeface="+mj-ea"/>
                <a:cs typeface="+mj-cs"/>
              </a:rPr>
              <a:t>    </a:t>
            </a:r>
            <a:r>
              <a:rPr lang="en-US" sz="4800" dirty="0" err="1">
                <a:solidFill>
                  <a:schemeClr val="bg1"/>
                </a:solidFill>
                <a:latin typeface="+mj-lt"/>
                <a:ea typeface="+mj-ea"/>
                <a:cs typeface="+mj-cs"/>
              </a:rPr>
              <a:t>FashionShop</a:t>
            </a:r>
            <a:endParaRPr lang="en-US" sz="4800" dirty="0" err="1">
              <a:solidFill>
                <a:schemeClr val="bg1"/>
              </a:solidFill>
              <a:latin typeface="+mj-lt"/>
              <a:ea typeface="Calibri Light"/>
              <a:cs typeface="Calibri Light"/>
            </a:endParaRPr>
          </a:p>
          <a:p>
            <a:pPr>
              <a:lnSpc>
                <a:spcPct val="90000"/>
              </a:lnSpc>
              <a:spcBef>
                <a:spcPct val="0"/>
              </a:spcBef>
              <a:spcAft>
                <a:spcPts val="600"/>
              </a:spcAft>
            </a:pPr>
            <a:endParaRPr lang="en-US" sz="480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98F10EA2-64C9-3AA1-EC41-B0DAC0BDF88A}"/>
              </a:ext>
            </a:extLst>
          </p:cNvPr>
          <p:cNvSpPr txBox="1"/>
          <p:nvPr/>
        </p:nvSpPr>
        <p:spPr>
          <a:xfrm>
            <a:off x="477980" y="4695122"/>
            <a:ext cx="3997959" cy="156374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ts val="1000"/>
              </a:spcBef>
            </a:pPr>
            <a:r>
              <a:rPr lang="en-US" sz="2400" b="1" i="0" dirty="0">
                <a:solidFill>
                  <a:schemeClr val="bg1"/>
                </a:solidFill>
              </a:rPr>
              <a:t>"Control total, </a:t>
            </a:r>
            <a:r>
              <a:rPr lang="en-US" sz="2400" b="1" i="0" err="1">
                <a:solidFill>
                  <a:schemeClr val="bg1"/>
                </a:solidFill>
              </a:rPr>
              <a:t>ventas</a:t>
            </a:r>
            <a:r>
              <a:rPr lang="en-US" sz="2400" b="1" i="0" dirty="0">
                <a:solidFill>
                  <a:schemeClr val="bg1"/>
                </a:solidFill>
              </a:rPr>
              <a:t> </a:t>
            </a:r>
            <a:r>
              <a:rPr lang="en-US" sz="2400" b="1" i="0" err="1">
                <a:solidFill>
                  <a:schemeClr val="bg1"/>
                </a:solidFill>
              </a:rPr>
              <a:t>óptimas</a:t>
            </a:r>
            <a:r>
              <a:rPr lang="en-US" sz="2400" b="1" i="0" dirty="0">
                <a:solidFill>
                  <a:schemeClr val="bg1"/>
                </a:solidFill>
              </a:rPr>
              <a:t>: </a:t>
            </a:r>
            <a:r>
              <a:rPr lang="en-US" sz="2400" b="1" i="0" err="1">
                <a:solidFill>
                  <a:schemeClr val="bg1"/>
                </a:solidFill>
              </a:rPr>
              <a:t>Sión</a:t>
            </a:r>
            <a:r>
              <a:rPr lang="en-US" sz="2400" b="1" i="0" dirty="0">
                <a:solidFill>
                  <a:schemeClr val="bg1"/>
                </a:solidFill>
              </a:rPr>
              <a:t> </a:t>
            </a:r>
            <a:r>
              <a:rPr lang="en-US" sz="2400" b="1" i="0" err="1">
                <a:solidFill>
                  <a:schemeClr val="bg1"/>
                </a:solidFill>
              </a:rPr>
              <a:t>FashionShop</a:t>
            </a:r>
            <a:r>
              <a:rPr lang="en-US" sz="2400" b="1" i="0" dirty="0">
                <a:solidFill>
                  <a:schemeClr val="bg1"/>
                </a:solidFill>
              </a:rPr>
              <a:t> </a:t>
            </a:r>
            <a:r>
              <a:rPr lang="en-US" sz="2400" b="1" i="0" err="1">
                <a:solidFill>
                  <a:schemeClr val="bg1"/>
                </a:solidFill>
              </a:rPr>
              <a:t>en</a:t>
            </a:r>
            <a:r>
              <a:rPr lang="en-US" sz="2400" b="1" i="0" dirty="0">
                <a:solidFill>
                  <a:schemeClr val="bg1"/>
                </a:solidFill>
              </a:rPr>
              <a:t> la </a:t>
            </a:r>
            <a:r>
              <a:rPr lang="en-US" sz="2400" b="1" i="0" err="1">
                <a:solidFill>
                  <a:schemeClr val="bg1"/>
                </a:solidFill>
              </a:rPr>
              <a:t>vanguardia</a:t>
            </a:r>
            <a:r>
              <a:rPr lang="en-US" sz="2400" b="1" i="0" dirty="0">
                <a:solidFill>
                  <a:schemeClr val="bg1"/>
                </a:solidFill>
              </a:rPr>
              <a:t> del </a:t>
            </a:r>
            <a:r>
              <a:rPr lang="en-US" sz="2400" b="1" i="0" err="1">
                <a:solidFill>
                  <a:schemeClr val="bg1"/>
                </a:solidFill>
              </a:rPr>
              <a:t>inventario</a:t>
            </a:r>
            <a:r>
              <a:rPr lang="en-US" sz="2400" b="1" i="0" dirty="0">
                <a:solidFill>
                  <a:schemeClr val="bg1"/>
                </a:solidFill>
              </a:rPr>
              <a:t> </a:t>
            </a:r>
            <a:r>
              <a:rPr lang="en-US" sz="2400" b="1" i="0" err="1">
                <a:solidFill>
                  <a:schemeClr val="bg1"/>
                </a:solidFill>
              </a:rPr>
              <a:t>inteligente</a:t>
            </a:r>
            <a:r>
              <a:rPr lang="en-US" sz="2400" b="1" i="0" dirty="0">
                <a:solidFill>
                  <a:schemeClr val="bg1"/>
                </a:solidFill>
              </a:rPr>
              <a:t>."</a:t>
            </a:r>
            <a:r>
              <a:rPr lang="en-US" sz="2400" b="0" i="0" dirty="0">
                <a:solidFill>
                  <a:schemeClr val="bg1"/>
                </a:solidFill>
              </a:rPr>
              <a:t> </a:t>
            </a:r>
            <a:endParaRPr lang="en-US" sz="2400" dirty="0">
              <a:solidFill>
                <a:schemeClr val="bg1"/>
              </a:solidFill>
              <a:ea typeface="Calibri"/>
              <a:cs typeface="Calibri"/>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7A3CD-1BAC-6175-4755-9AC66A46B6FF}"/>
              </a:ext>
            </a:extLst>
          </p:cNvPr>
          <p:cNvSpPr txBox="1">
            <a:spLocks/>
          </p:cNvSpPr>
          <p:nvPr/>
        </p:nvSpPr>
        <p:spPr>
          <a:xfrm>
            <a:off x="567996" y="648281"/>
            <a:ext cx="264095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b="1" dirty="0">
                <a:solidFill>
                  <a:srgbClr val="38AA00"/>
                </a:solidFill>
                <a:latin typeface="Work Sans Light"/>
              </a:rPr>
              <a:t>Objetivo:</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0802" y="1320315"/>
            <a:ext cx="4961424" cy="1631216"/>
          </a:xfrm>
          <a:prstGeom prst="rect">
            <a:avLst/>
          </a:prstGeom>
          <a:noFill/>
        </p:spPr>
        <p:txBody>
          <a:bodyPr wrap="square" lIns="91440" tIns="45720" rIns="91440" bIns="45720" rtlCol="0" anchor="t">
            <a:spAutoFit/>
          </a:bodyPr>
          <a:lstStyle/>
          <a:p>
            <a:r>
              <a:rPr lang="es-ES" sz="2000" dirty="0">
                <a:solidFill>
                  <a:schemeClr val="dk1"/>
                </a:solidFill>
                <a:latin typeface="Times New Roman"/>
                <a:ea typeface="+mn-lt"/>
                <a:cs typeface="Times New Roman"/>
              </a:rPr>
              <a:t>Implementar un sistema de inventario eficiente y preciso para la tienda de ropa, con el fin de optimizar la gestión de existencias y reducir pérdidas por desabastecimiento o exceso de inventario.</a:t>
            </a:r>
          </a:p>
        </p:txBody>
      </p:sp>
      <p:sp>
        <p:nvSpPr>
          <p:cNvPr id="5" name="Título 1">
            <a:extLst>
              <a:ext uri="{FF2B5EF4-FFF2-40B4-BE49-F238E27FC236}">
                <a16:creationId xmlns:a16="http://schemas.microsoft.com/office/drawing/2014/main" id="{002B054C-0D97-9DDD-8486-F0B9A4BB44AF}"/>
              </a:ext>
            </a:extLst>
          </p:cNvPr>
          <p:cNvSpPr txBox="1">
            <a:spLocks/>
          </p:cNvSpPr>
          <p:nvPr/>
        </p:nvSpPr>
        <p:spPr>
          <a:xfrm>
            <a:off x="514082" y="3505213"/>
            <a:ext cx="5444541" cy="57501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b="1" dirty="0">
                <a:solidFill>
                  <a:srgbClr val="38AA00"/>
                </a:solidFill>
                <a:latin typeface="Work Sans Light"/>
              </a:rPr>
              <a:t>Pregunta Problema:</a:t>
            </a:r>
          </a:p>
        </p:txBody>
      </p:sp>
      <p:sp>
        <p:nvSpPr>
          <p:cNvPr id="8" name="CuadroTexto 7">
            <a:extLst>
              <a:ext uri="{FF2B5EF4-FFF2-40B4-BE49-F238E27FC236}">
                <a16:creationId xmlns:a16="http://schemas.microsoft.com/office/drawing/2014/main" id="{8EF63356-2102-5D38-1F83-BAC3519ABFE1}"/>
              </a:ext>
            </a:extLst>
          </p:cNvPr>
          <p:cNvSpPr txBox="1"/>
          <p:nvPr/>
        </p:nvSpPr>
        <p:spPr>
          <a:xfrm>
            <a:off x="513292" y="4627107"/>
            <a:ext cx="4961424" cy="1323439"/>
          </a:xfrm>
          <a:prstGeom prst="rect">
            <a:avLst/>
          </a:prstGeom>
          <a:noFill/>
        </p:spPr>
        <p:txBody>
          <a:bodyPr wrap="square" lIns="91440" tIns="45720" rIns="91440" bIns="45720" rtlCol="0" anchor="t">
            <a:spAutoFit/>
          </a:bodyPr>
          <a:lstStyle/>
          <a:p>
            <a:r>
              <a:rPr lang="es-ES" sz="2000" dirty="0">
                <a:solidFill>
                  <a:schemeClr val="dk1"/>
                </a:solidFill>
                <a:latin typeface="Times New Roman"/>
                <a:ea typeface="+mn-lt"/>
                <a:cs typeface="Times New Roman"/>
              </a:rPr>
              <a:t>¿Cómo puede Sion </a:t>
            </a:r>
            <a:r>
              <a:rPr lang="es-ES" sz="2000" dirty="0" err="1">
                <a:solidFill>
                  <a:schemeClr val="dk1"/>
                </a:solidFill>
                <a:latin typeface="Times New Roman"/>
                <a:ea typeface="+mn-lt"/>
                <a:cs typeface="Times New Roman"/>
              </a:rPr>
              <a:t>FashionShop</a:t>
            </a:r>
            <a:r>
              <a:rPr lang="es-ES" sz="2000" dirty="0">
                <a:solidFill>
                  <a:schemeClr val="dk1"/>
                </a:solidFill>
                <a:latin typeface="Times New Roman"/>
                <a:ea typeface="+mn-lt"/>
                <a:cs typeface="Times New Roman"/>
              </a:rPr>
              <a:t> mejorar la gestión de su inventario para garantizar una experiencia de compra óptima y satisfactoria para sus clientes?</a:t>
            </a:r>
          </a:p>
        </p:txBody>
      </p:sp>
      <p:pic>
        <p:nvPicPr>
          <p:cNvPr id="10" name="Imagen 9" descr="Imagen que contiene Texto&#10;&#10;Descripción generada automáticamente">
            <a:extLst>
              <a:ext uri="{FF2B5EF4-FFF2-40B4-BE49-F238E27FC236}">
                <a16:creationId xmlns:a16="http://schemas.microsoft.com/office/drawing/2014/main" id="{E7A1451A-CDA6-B4FC-2EAE-05BE7F7B6890}"/>
              </a:ext>
            </a:extLst>
          </p:cNvPr>
          <p:cNvPicPr>
            <a:picLocks noChangeAspect="1"/>
          </p:cNvPicPr>
          <p:nvPr/>
        </p:nvPicPr>
        <p:blipFill rotWithShape="1">
          <a:blip r:embed="rId3"/>
          <a:srcRect t="4440" r="2" b="2"/>
          <a:stretch/>
        </p:blipFill>
        <p:spPr>
          <a:xfrm>
            <a:off x="6100251" y="461221"/>
            <a:ext cx="4838459" cy="33387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extLst>
              <a:ext uri="{FF2B5EF4-FFF2-40B4-BE49-F238E27FC236}">
                <a16:creationId xmlns:a16="http://schemas.microsoft.com/office/drawing/2014/main" id="{073D65E3-3D36-4332-83D9-B57300EC0F7F}"/>
              </a:ext>
            </a:extLst>
          </p:cNvPr>
          <p:cNvPicPr>
            <a:picLocks noChangeAspect="1"/>
          </p:cNvPicPr>
          <p:nvPr/>
        </p:nvPicPr>
        <p:blipFill>
          <a:blip r:embed="rId4"/>
          <a:stretch>
            <a:fillRect/>
          </a:stretch>
        </p:blipFill>
        <p:spPr>
          <a:xfrm>
            <a:off x="6843746" y="4097038"/>
            <a:ext cx="3609773" cy="2383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4" name="Título 1"/>
          <p:cNvSpPr/>
          <p:nvPr/>
        </p:nvSpPr>
        <p:spPr>
          <a:xfrm>
            <a:off x="456120" y="457560"/>
            <a:ext cx="10515240" cy="676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pPr>
            <a:r>
              <a:rPr lang="es-CO" sz="4400" b="0" strike="noStrike" spc="-1" dirty="0">
                <a:latin typeface="Work Sans Medium"/>
              </a:rPr>
              <a:t>Objetivo Específico</a:t>
            </a:r>
            <a:endParaRPr lang="es-CO" sz="4400" b="0" strike="noStrike" spc="-1" dirty="0">
              <a:latin typeface="Arial"/>
            </a:endParaRPr>
          </a:p>
        </p:txBody>
      </p:sp>
      <p:sp>
        <p:nvSpPr>
          <p:cNvPr id="55" name="CuadroTexto 54"/>
          <p:cNvSpPr txBox="1"/>
          <p:nvPr/>
        </p:nvSpPr>
        <p:spPr>
          <a:xfrm>
            <a:off x="168114" y="2054887"/>
            <a:ext cx="7750201" cy="4062423"/>
          </a:xfrm>
          <a:prstGeom prst="rect">
            <a:avLst/>
          </a:prstGeom>
          <a:noFill/>
          <a:ln w="0">
            <a:noFill/>
          </a:ln>
        </p:spPr>
        <p:txBody>
          <a:bodyPr lIns="0" tIns="0" rIns="0" bIns="0" anchor="t">
            <a:noAutofit/>
          </a:bodyPr>
          <a:lstStyle/>
          <a:p>
            <a:endParaRPr lang="es-ES" sz="2400" b="1" spc="-1" dirty="0">
              <a:solidFill>
                <a:srgbClr val="000000"/>
              </a:solidFill>
              <a:latin typeface="Times New Roman"/>
              <a:ea typeface="Noto Sans"/>
              <a:cs typeface="Times New Roman"/>
            </a:endParaRPr>
          </a:p>
          <a:p>
            <a:pPr marL="285750" indent="-285750">
              <a:buFont typeface="Times New Roman"/>
              <a:buChar char="•"/>
            </a:pPr>
            <a:r>
              <a:rPr lang="es-ES" sz="2000" b="1" spc="-1" dirty="0">
                <a:solidFill>
                  <a:srgbClr val="000000"/>
                </a:solidFill>
                <a:latin typeface="Times New Roman"/>
                <a:ea typeface="Noto Sans"/>
                <a:cs typeface="Times New Roman"/>
              </a:rPr>
              <a:t>Mantener </a:t>
            </a:r>
            <a:r>
              <a:rPr lang="es-ES" sz="2000" spc="-1" dirty="0">
                <a:solidFill>
                  <a:srgbClr val="000000"/>
                </a:solidFill>
                <a:latin typeface="Times New Roman"/>
                <a:ea typeface="Noto Sans"/>
                <a:cs typeface="Times New Roman"/>
              </a:rPr>
              <a:t>actualizado el stock de productos en tiempo real para evitar errores en la disponibilidad de productos.</a:t>
            </a:r>
            <a:endParaRPr lang="es-CO" sz="2000" spc="-1">
              <a:solidFill>
                <a:srgbClr val="000000"/>
              </a:solidFill>
              <a:latin typeface="Times New Roman"/>
              <a:ea typeface="Noto Sans"/>
              <a:cs typeface="Times New Roman"/>
            </a:endParaRPr>
          </a:p>
          <a:p>
            <a:pPr marL="285750" indent="-285750">
              <a:buFont typeface="Times New Roman"/>
              <a:buChar char="•"/>
            </a:pPr>
            <a:r>
              <a:rPr lang="es-ES" sz="2000" b="1" spc="-1" dirty="0">
                <a:solidFill>
                  <a:srgbClr val="000000"/>
                </a:solidFill>
                <a:latin typeface="Times New Roman"/>
                <a:ea typeface="Noto Sans"/>
                <a:cs typeface="Times New Roman"/>
              </a:rPr>
              <a:t>Minimizar</a:t>
            </a:r>
            <a:r>
              <a:rPr lang="es-ES" sz="2000" spc="-1" dirty="0">
                <a:solidFill>
                  <a:srgbClr val="000000"/>
                </a:solidFill>
                <a:latin typeface="Times New Roman"/>
                <a:ea typeface="Noto Sans"/>
                <a:cs typeface="Times New Roman"/>
              </a:rPr>
              <a:t> las pérdidas por desabastecimiento al garantizar un nivel adecuado de existencias de productos populares.</a:t>
            </a:r>
            <a:endParaRPr lang="es-CO" sz="2000" spc="-1">
              <a:solidFill>
                <a:srgbClr val="000000"/>
              </a:solidFill>
              <a:latin typeface="Times New Roman"/>
              <a:ea typeface="Noto Sans"/>
              <a:cs typeface="Times New Roman"/>
            </a:endParaRPr>
          </a:p>
          <a:p>
            <a:pPr marL="285750" indent="-285750">
              <a:buFont typeface="Times New Roman"/>
              <a:buChar char="•"/>
            </a:pPr>
            <a:r>
              <a:rPr lang="es-ES" sz="2000" b="1" spc="-1" dirty="0">
                <a:solidFill>
                  <a:srgbClr val="000000"/>
                </a:solidFill>
                <a:latin typeface="Times New Roman"/>
                <a:ea typeface="Noto Sans"/>
                <a:cs typeface="Times New Roman"/>
              </a:rPr>
              <a:t>Optimizar</a:t>
            </a:r>
            <a:r>
              <a:rPr lang="es-ES" sz="2000" spc="-1" dirty="0">
                <a:solidFill>
                  <a:srgbClr val="000000"/>
                </a:solidFill>
                <a:latin typeface="Times New Roman"/>
                <a:ea typeface="Noto Sans"/>
                <a:cs typeface="Times New Roman"/>
              </a:rPr>
              <a:t> el espacio de almacenamiento asignado a cada producto mediante un sistema de organización eficiente. </a:t>
            </a:r>
            <a:endParaRPr lang="es-CO" sz="2000" spc="-1">
              <a:solidFill>
                <a:srgbClr val="000000"/>
              </a:solidFill>
              <a:latin typeface="Times New Roman"/>
              <a:ea typeface="Noto Sans"/>
              <a:cs typeface="Times New Roman"/>
            </a:endParaRPr>
          </a:p>
          <a:p>
            <a:pPr marL="285750" indent="-285750">
              <a:buFont typeface="Times New Roman"/>
              <a:buChar char="•"/>
            </a:pPr>
            <a:r>
              <a:rPr lang="es-ES" sz="2000" b="1" spc="-1" dirty="0">
                <a:solidFill>
                  <a:srgbClr val="000000"/>
                </a:solidFill>
                <a:latin typeface="Times New Roman"/>
                <a:ea typeface="Noto Sans"/>
                <a:cs typeface="Times New Roman"/>
              </a:rPr>
              <a:t>Desarrollar</a:t>
            </a:r>
            <a:r>
              <a:rPr lang="es-ES" sz="2000" spc="-1" dirty="0">
                <a:solidFill>
                  <a:srgbClr val="000000"/>
                </a:solidFill>
                <a:latin typeface="Times New Roman"/>
                <a:ea typeface="Noto Sans"/>
                <a:cs typeface="Times New Roman"/>
              </a:rPr>
              <a:t> una interfaz gráfica que se adapte a cualquier tipo de dispositivo para su uso.</a:t>
            </a:r>
            <a:endParaRPr lang="es-CO" sz="2000" spc="-1">
              <a:solidFill>
                <a:srgbClr val="000000"/>
              </a:solidFill>
              <a:latin typeface="Times New Roman"/>
              <a:ea typeface="Noto Sans"/>
              <a:cs typeface="Times New Roman"/>
            </a:endParaRPr>
          </a:p>
          <a:p>
            <a:pPr marL="285750" indent="-285750">
              <a:buFont typeface="Times New Roman"/>
              <a:buChar char="•"/>
            </a:pPr>
            <a:r>
              <a:rPr lang="es-ES" sz="2000" b="1" spc="-1" dirty="0">
                <a:solidFill>
                  <a:srgbClr val="000000"/>
                </a:solidFill>
                <a:latin typeface="Times New Roman"/>
                <a:ea typeface="Noto Sans"/>
                <a:cs typeface="Times New Roman"/>
              </a:rPr>
              <a:t>Desarrollar</a:t>
            </a:r>
            <a:r>
              <a:rPr lang="es-ES" sz="2000" spc="-1" dirty="0">
                <a:solidFill>
                  <a:srgbClr val="000000"/>
                </a:solidFill>
                <a:latin typeface="Times New Roman"/>
                <a:ea typeface="Noto Sans"/>
                <a:cs typeface="Times New Roman"/>
              </a:rPr>
              <a:t> un sistema de gestión de devoluciones que permita un proceso eficiente para registrar, y procesar devoluciones de productos, garantizando la exactitud del inventario en todo momento.</a:t>
            </a:r>
            <a:endParaRPr lang="es-CO" sz="2000" spc="-1" dirty="0">
              <a:solidFill>
                <a:srgbClr val="000000"/>
              </a:solidFill>
              <a:latin typeface="Times New Roman"/>
              <a:ea typeface="Noto Sans"/>
              <a:cs typeface="Times New Roman"/>
            </a:endParaRPr>
          </a:p>
          <a:p>
            <a:endParaRPr lang="es-CO" sz="2000" b="0" strike="noStrike" spc="-1" dirty="0">
              <a:solidFill>
                <a:srgbClr val="000000"/>
              </a:solidFill>
              <a:latin typeface="Noto Sans"/>
              <a:ea typeface="Noto Sans"/>
              <a:cs typeface="Noto Sans"/>
            </a:endParaRPr>
          </a:p>
        </p:txBody>
      </p:sp>
      <p:pic>
        <p:nvPicPr>
          <p:cNvPr id="2" name="Imagen 1">
            <a:extLst>
              <a:ext uri="{FF2B5EF4-FFF2-40B4-BE49-F238E27FC236}">
                <a16:creationId xmlns:a16="http://schemas.microsoft.com/office/drawing/2014/main" id="{F5F20BFE-F323-462F-BD1B-7F60A6A4EF6C}"/>
              </a:ext>
            </a:extLst>
          </p:cNvPr>
          <p:cNvPicPr>
            <a:picLocks noChangeAspect="1"/>
          </p:cNvPicPr>
          <p:nvPr/>
        </p:nvPicPr>
        <p:blipFill>
          <a:blip r:embed="rId4"/>
          <a:stretch>
            <a:fillRect/>
          </a:stretch>
        </p:blipFill>
        <p:spPr>
          <a:xfrm>
            <a:off x="8402163" y="2463637"/>
            <a:ext cx="3193207" cy="30422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62F253B-F0B5-72CF-53D9-744F775D8D37}"/>
              </a:ext>
            </a:extLst>
          </p:cNvPr>
          <p:cNvSpPr txBox="1"/>
          <p:nvPr/>
        </p:nvSpPr>
        <p:spPr>
          <a:xfrm>
            <a:off x="86674" y="2275514"/>
            <a:ext cx="795781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1600" dirty="0">
              <a:ea typeface="Calibri"/>
              <a:cs typeface="Calibri"/>
            </a:endParaRPr>
          </a:p>
          <a:p>
            <a:r>
              <a:rPr lang="es-ES" sz="2000" dirty="0">
                <a:latin typeface="Times New Roman"/>
                <a:ea typeface="+mn-lt"/>
                <a:cs typeface="+mn-lt"/>
              </a:rPr>
              <a:t>La falta de un sistema de gestión de inventario eficiente está causando problemas para Sion </a:t>
            </a:r>
            <a:r>
              <a:rPr lang="es-ES" sz="2000" err="1">
                <a:latin typeface="Times New Roman"/>
                <a:ea typeface="+mn-lt"/>
                <a:cs typeface="+mn-lt"/>
              </a:rPr>
              <a:t>FashionShop</a:t>
            </a:r>
            <a:r>
              <a:rPr lang="es-ES" sz="2000" dirty="0">
                <a:latin typeface="Times New Roman"/>
                <a:ea typeface="+mn-lt"/>
                <a:cs typeface="+mn-lt"/>
              </a:rPr>
              <a:t>. </a:t>
            </a:r>
            <a:endParaRPr lang="es-ES" sz="2000">
              <a:latin typeface="Times New Roman"/>
              <a:ea typeface="+mn-lt"/>
              <a:cs typeface="Times New Roman"/>
            </a:endParaRPr>
          </a:p>
          <a:p>
            <a:r>
              <a:rPr lang="es-ES" sz="2000" dirty="0">
                <a:latin typeface="Times New Roman"/>
                <a:ea typeface="+mn-lt"/>
                <a:cs typeface="+mn-lt"/>
              </a:rPr>
              <a:t>La empresa lucha por controlar la entrada, salida y existencia de productos en tiempo real, lo que afecta su capacidad para satisfacer la demanda de los clientes y conduce a pérdidas de ventas. Para resolver esto, es crucial implementar un sistema integral de gestión de inventario que permita un seguimiento preciso de los productos desde la recepción hasta la venta, mejorando así la eficiencia operativa y garantizando una experiencia de compra óptima.</a:t>
            </a:r>
            <a:endParaRPr lang="es-ES" sz="2000">
              <a:latin typeface="Times New Roman"/>
              <a:cs typeface="Times New Roman"/>
            </a:endParaRPr>
          </a:p>
        </p:txBody>
      </p:sp>
      <p:sp>
        <p:nvSpPr>
          <p:cNvPr id="4" name="Rectángulo 3">
            <a:extLst>
              <a:ext uri="{FF2B5EF4-FFF2-40B4-BE49-F238E27FC236}">
                <a16:creationId xmlns:a16="http://schemas.microsoft.com/office/drawing/2014/main" id="{CA76D600-AE45-45F6-BAC1-EA9263A5B36C}"/>
              </a:ext>
            </a:extLst>
          </p:cNvPr>
          <p:cNvSpPr/>
          <p:nvPr/>
        </p:nvSpPr>
        <p:spPr>
          <a:xfrm>
            <a:off x="0" y="-73608"/>
            <a:ext cx="12192000" cy="1407491"/>
          </a:xfrm>
          <a:prstGeom prst="rect">
            <a:avLst/>
          </a:prstGeom>
          <a:solidFill>
            <a:srgbClr val="38AA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400" dirty="0">
                <a:solidFill>
                  <a:schemeClr val="tx1"/>
                </a:solidFill>
                <a:latin typeface="Work Sans Medium"/>
              </a:rPr>
              <a:t>Planteamiento-Problema</a:t>
            </a:r>
          </a:p>
        </p:txBody>
      </p:sp>
      <p:pic>
        <p:nvPicPr>
          <p:cNvPr id="5" name="Imagen 4">
            <a:extLst>
              <a:ext uri="{FF2B5EF4-FFF2-40B4-BE49-F238E27FC236}">
                <a16:creationId xmlns:a16="http://schemas.microsoft.com/office/drawing/2014/main" id="{6AC19117-10E4-4C12-B231-6527E026E0A6}"/>
              </a:ext>
            </a:extLst>
          </p:cNvPr>
          <p:cNvPicPr>
            <a:picLocks noChangeAspect="1"/>
          </p:cNvPicPr>
          <p:nvPr/>
        </p:nvPicPr>
        <p:blipFill>
          <a:blip r:embed="rId4">
            <a:alphaModFix amt="70000"/>
          </a:blip>
          <a:stretch>
            <a:fillRect/>
          </a:stretch>
        </p:blipFill>
        <p:spPr>
          <a:xfrm>
            <a:off x="8044626" y="1945533"/>
            <a:ext cx="3991427" cy="3774332"/>
          </a:xfrm>
          <a:prstGeom prst="rect">
            <a:avLst/>
          </a:prstGeom>
          <a:effectLst>
            <a:reflection blurRad="50800" stA="66000" endPos="17000" dir="5400000" sy="-100000" algn="bl" rotWithShape="0"/>
          </a:effectLst>
        </p:spPr>
      </p:pic>
    </p:spTree>
    <p:extLst>
      <p:ext uri="{BB962C8B-B14F-4D97-AF65-F5344CB8AC3E}">
        <p14:creationId xmlns:p14="http://schemas.microsoft.com/office/powerpoint/2010/main" val="150040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54" name="Título 1"/>
          <p:cNvSpPr/>
          <p:nvPr/>
        </p:nvSpPr>
        <p:spPr>
          <a:xfrm>
            <a:off x="456120" y="457560"/>
            <a:ext cx="10515240" cy="676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s-CO" sz="4400" spc="-1" dirty="0">
                <a:solidFill>
                  <a:schemeClr val="dk1">
                    <a:lumMod val="95000"/>
                    <a:lumOff val="5000"/>
                  </a:schemeClr>
                </a:solidFill>
                <a:latin typeface="Work Sans Medium"/>
              </a:rPr>
              <a:t>Alcance del proyecto</a:t>
            </a:r>
            <a:endParaRPr lang="es-CO" sz="4400" b="0" strike="noStrike" spc="-1" dirty="0">
              <a:solidFill>
                <a:schemeClr val="dk1">
                  <a:lumMod val="95000"/>
                  <a:lumOff val="5000"/>
                </a:schemeClr>
              </a:solidFill>
              <a:latin typeface="Work Sans Medium"/>
            </a:endParaRPr>
          </a:p>
        </p:txBody>
      </p:sp>
      <p:sp>
        <p:nvSpPr>
          <p:cNvPr id="55" name="CuadroTexto 54"/>
          <p:cNvSpPr txBox="1"/>
          <p:nvPr/>
        </p:nvSpPr>
        <p:spPr>
          <a:xfrm>
            <a:off x="292939" y="2507186"/>
            <a:ext cx="8272076" cy="3517203"/>
          </a:xfrm>
          <a:prstGeom prst="rect">
            <a:avLst/>
          </a:prstGeom>
          <a:noFill/>
          <a:ln w="0">
            <a:noFill/>
          </a:ln>
        </p:spPr>
        <p:txBody>
          <a:bodyPr lIns="0" tIns="0" rIns="0" bIns="0" anchor="t">
            <a:noAutofit/>
          </a:bodyPr>
          <a:lstStyle/>
          <a:p>
            <a:pPr algn="just"/>
            <a:endParaRPr lang="es-ES"/>
          </a:p>
          <a:p>
            <a:pPr algn="just"/>
            <a:r>
              <a:rPr lang="es-ES" sz="2400" spc="-1" dirty="0">
                <a:solidFill>
                  <a:srgbClr val="000000"/>
                </a:solidFill>
                <a:ea typeface="+mn-lt"/>
                <a:cs typeface="+mn-lt"/>
              </a:rPr>
              <a:t>El proyecto para implementar un sistema de gestión de inventario en Sion FashionShop implica evaluar las necesidades de la tienda, seleccionar la solución adecuada, configurar e implementar el sistema, migrar los datos existentes de manera segura, realizar pruebas rigurosas y brindar soporte post-implementación. El objetivo es mejorar la eficiencia operativa, mitigar las pérdidas por desabastecimiento y garantizar una experiencia de compra satisfactoria para los clientes.</a:t>
            </a:r>
            <a:endParaRPr lang="es-ES" sz="2400">
              <a:ea typeface="+mn-lt"/>
              <a:cs typeface="+mn-lt"/>
            </a:endParaRPr>
          </a:p>
        </p:txBody>
      </p:sp>
      <p:pic>
        <p:nvPicPr>
          <p:cNvPr id="4" name="Imagen 3">
            <a:extLst>
              <a:ext uri="{FF2B5EF4-FFF2-40B4-BE49-F238E27FC236}">
                <a16:creationId xmlns:a16="http://schemas.microsoft.com/office/drawing/2014/main" id="{07E0F66E-425E-4E83-A8AE-F6B66F5BCCB9}"/>
              </a:ext>
            </a:extLst>
          </p:cNvPr>
          <p:cNvPicPr>
            <a:picLocks noChangeAspect="1"/>
          </p:cNvPicPr>
          <p:nvPr/>
        </p:nvPicPr>
        <p:blipFill>
          <a:blip r:embed="rId3"/>
          <a:stretch>
            <a:fillRect/>
          </a:stretch>
        </p:blipFill>
        <p:spPr>
          <a:xfrm>
            <a:off x="9000443" y="2233539"/>
            <a:ext cx="3017371" cy="29264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1605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a:rPr>
              <a:t>Justificación</a:t>
            </a:r>
            <a:endParaRPr lang="es-CO" dirty="0">
              <a:solidFill>
                <a:schemeClr val="bg1"/>
              </a:solidFill>
              <a:latin typeface="Work Sans Medium" pitchFamily="2" charset="77"/>
            </a:endParaRPr>
          </a:p>
        </p:txBody>
      </p:sp>
      <p:sp>
        <p:nvSpPr>
          <p:cNvPr id="2" name="CuadroTexto 1">
            <a:extLst>
              <a:ext uri="{FF2B5EF4-FFF2-40B4-BE49-F238E27FC236}">
                <a16:creationId xmlns:a16="http://schemas.microsoft.com/office/drawing/2014/main" id="{1D86965B-A759-A85E-122E-8BF225B5B354}"/>
              </a:ext>
            </a:extLst>
          </p:cNvPr>
          <p:cNvSpPr txBox="1"/>
          <p:nvPr/>
        </p:nvSpPr>
        <p:spPr>
          <a:xfrm>
            <a:off x="542308" y="1535222"/>
            <a:ext cx="109825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2400">
              <a:ea typeface="+mn-lt"/>
              <a:cs typeface="+mn-lt"/>
            </a:endParaRPr>
          </a:p>
          <a:p>
            <a:r>
              <a:rPr lang="es-ES" sz="2400" dirty="0">
                <a:ea typeface="+mn-lt"/>
                <a:cs typeface="+mn-lt"/>
              </a:rPr>
              <a:t>La necesidad de implementar un sistema de gestión de inventario en Sion </a:t>
            </a:r>
            <a:r>
              <a:rPr lang="es-ES" sz="2400" dirty="0" err="1">
                <a:ea typeface="+mn-lt"/>
                <a:cs typeface="+mn-lt"/>
              </a:rPr>
              <a:t>FashionShop</a:t>
            </a:r>
            <a:r>
              <a:rPr lang="es-ES" sz="2400" dirty="0">
                <a:ea typeface="+mn-lt"/>
                <a:cs typeface="+mn-lt"/>
              </a:rPr>
              <a:t> surge de los desafíos actuales en la monitorización precisa de entrada, salida y existencia de productos en tiempo real. Esta deficiencia resulta en pérdidas por desabastecimiento, excesos de inventario, ineficiencias operativas y una experiencia insatisfactoria para los clientes. La implementación de un sistema efectivo permitirá mejorar la eficiencia operativa, optimizar los niveles de stock, reducir pérdidas por desabastecimiento y tomar decisiones informadas. Además, la empresa se beneficiará al mejorar su rentabilidad, competitividad y capacidad de adaptación al mercado.</a:t>
            </a:r>
            <a:endParaRPr lang="es-CO" dirty="0">
              <a:ea typeface="+mn-lt"/>
              <a:cs typeface="+mn-lt"/>
            </a:endParaRPr>
          </a:p>
        </p:txBody>
      </p:sp>
    </p:spTree>
    <p:extLst>
      <p:ext uri="{BB962C8B-B14F-4D97-AF65-F5344CB8AC3E}">
        <p14:creationId xmlns:p14="http://schemas.microsoft.com/office/powerpoint/2010/main" val="179705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3392</TotalTime>
  <Words>619</Words>
  <Application>Microsoft Office PowerPoint</Application>
  <PresentationFormat>Panorámica</PresentationFormat>
  <Paragraphs>25</Paragraphs>
  <Slides>8</Slides>
  <Notes>4</Notes>
  <HiddenSlides>0</HiddenSlides>
  <MMClips>0</MMClips>
  <ScaleCrop>false</ScaleCrop>
  <HeadingPairs>
    <vt:vector size="4" baseType="variant">
      <vt:variant>
        <vt:lpstr>Tema</vt:lpstr>
      </vt:variant>
      <vt:variant>
        <vt:i4>1</vt:i4>
      </vt:variant>
      <vt:variant>
        <vt:lpstr>Títulos de diapositiva</vt:lpstr>
      </vt:variant>
      <vt:variant>
        <vt:i4>8</vt:i4>
      </vt:variant>
    </vt:vector>
  </HeadingPairs>
  <TitlesOfParts>
    <vt:vector size="9"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326</cp:revision>
  <dcterms:created xsi:type="dcterms:W3CDTF">2020-10-01T23:51:28Z</dcterms:created>
  <dcterms:modified xsi:type="dcterms:W3CDTF">2024-04-09T02:12:03Z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